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BgGiS10sskowqFAO4w/Tpg4BN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7a067f28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b7a067f28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b7a067f28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4797f022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f4797f022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1f4797f022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4797f022f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f4797f022f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1f4797f022f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4797f022f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f4797f022f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f4797f022f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4797f022f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f4797f022f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1f4797f022f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4797f02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f4797f02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f4797f022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4797f022f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f4797f022f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1f4797f022f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ecf500882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8ecf500882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28ecf500882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ecf500882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8ecf500882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8ecf500882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ecf50088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8ecf50088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28ecf500882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ecf50088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8ecf50088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28ecf50088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ecf500882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8ecf500882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28ecf500882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486311" y="1920057"/>
            <a:ext cx="6977377" cy="100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LRC’s Spring ‘2</a:t>
            </a:r>
            <a:r>
              <a:rPr b="1" lang="en-US" sz="4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529051" y="6149300"/>
            <a:ext cx="2294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 Feb 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15431" y="6149300"/>
            <a:ext cx="31026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C/1st Lt 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Dylan Fresquez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7a067f289_0_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b7a067f289_0_7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b7a067f289_0_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b7a067f28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b7a067f289_0_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2b7a067f289_0_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b7a067f289_0_7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g2b7a067f289_0_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g2b7a067f289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2236" y="1695850"/>
            <a:ext cx="9928424" cy="452492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b7a067f289_0_7"/>
          <p:cNvSpPr txBox="1"/>
          <p:nvPr/>
        </p:nvSpPr>
        <p:spPr>
          <a:xfrm>
            <a:off x="3129950" y="254185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Delta</a:t>
            </a:r>
            <a:endParaRPr sz="2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b7a067f289_0_7"/>
          <p:cNvSpPr txBox="1"/>
          <p:nvPr/>
        </p:nvSpPr>
        <p:spPr>
          <a:xfrm>
            <a:off x="7644150" y="254185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Echo</a:t>
            </a:r>
            <a:endParaRPr sz="2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b7a067f289_0_7"/>
          <p:cNvSpPr txBox="1"/>
          <p:nvPr/>
        </p:nvSpPr>
        <p:spPr>
          <a:xfrm>
            <a:off x="3129950" y="371390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Foxtrot</a:t>
            </a:r>
            <a:endParaRPr sz="2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b7a067f289_0_7"/>
          <p:cNvSpPr txBox="1"/>
          <p:nvPr/>
        </p:nvSpPr>
        <p:spPr>
          <a:xfrm>
            <a:off x="7644150" y="3636563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Golf</a:t>
            </a:r>
            <a:endParaRPr sz="2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b7a067f289_0_7"/>
          <p:cNvSpPr txBox="1"/>
          <p:nvPr/>
        </p:nvSpPr>
        <p:spPr>
          <a:xfrm>
            <a:off x="3129950" y="473130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Hotel</a:t>
            </a:r>
            <a:endParaRPr sz="2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b7a067f289_0_7"/>
          <p:cNvSpPr txBox="1"/>
          <p:nvPr/>
        </p:nvSpPr>
        <p:spPr>
          <a:xfrm>
            <a:off x="7644150" y="4731300"/>
            <a:ext cx="1385700" cy="58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POC</a:t>
            </a:r>
            <a:endParaRPr sz="2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4797f022f_0_1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f4797f022f_0_15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f4797f022f_0_1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f4797f022f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f4797f022f_0_1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1f4797f022f_0_1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f4797f022f_0_15"/>
          <p:cNvSpPr/>
          <p:nvPr/>
        </p:nvSpPr>
        <p:spPr>
          <a:xfrm>
            <a:off x="180897" y="1623925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of LRC’s 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•"/>
            </a:pPr>
            <a:r>
              <a:rPr lang="en-US" sz="2300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29°22'10.0"N 98°39'13.7"W</a:t>
            </a:r>
            <a:endParaRPr sz="2300">
              <a:solidFill>
                <a:srgbClr val="00206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206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•"/>
            </a:pPr>
            <a:r>
              <a:rPr lang="en-US" sz="2300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Go through the Chapman Gate</a:t>
            </a:r>
            <a:endParaRPr sz="2300">
              <a:solidFill>
                <a:srgbClr val="00206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•"/>
            </a:pPr>
            <a:r>
              <a:rPr lang="en-US" sz="2300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Take a Left at the small road right before the Fire Station</a:t>
            </a:r>
            <a:endParaRPr sz="2300">
              <a:solidFill>
                <a:srgbClr val="00206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○"/>
            </a:pPr>
            <a:r>
              <a:rPr lang="en-US" sz="2300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POC will Guide </a:t>
            </a:r>
            <a:br>
              <a:rPr lang="en-US" sz="2300">
                <a:solidFill>
                  <a:srgbClr val="00206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4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g1f4797f022f_0_1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g1f4797f022f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026" y="1493412"/>
            <a:ext cx="3484194" cy="4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4797f022f_0_6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f4797f022f_0_69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f4797f022f_0_6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f4797f022f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f4797f022f_0_69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1f4797f022f_0_6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f4797f022f_0_69"/>
          <p:cNvSpPr/>
          <p:nvPr/>
        </p:nvSpPr>
        <p:spPr>
          <a:xfrm>
            <a:off x="180897" y="1623925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 will park in the Red Outlined Area from Back to Front.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form up to the side of the obstacle course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facing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away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obstacle course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be split into groups and guided inside obstacle courses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g1f4797f022f_0_69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g1f4797f022f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347" y="1543976"/>
            <a:ext cx="5796003" cy="417312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f4797f022f_0_69"/>
          <p:cNvSpPr/>
          <p:nvPr/>
        </p:nvSpPr>
        <p:spPr>
          <a:xfrm>
            <a:off x="8393075" y="4086875"/>
            <a:ext cx="1415438" cy="1196226"/>
          </a:xfrm>
          <a:custGeom>
            <a:rect b="b" l="l" r="r" t="t"/>
            <a:pathLst>
              <a:path extrusionOk="0" h="54226" w="68181">
                <a:moveTo>
                  <a:pt x="55422" y="0"/>
                </a:moveTo>
                <a:lnTo>
                  <a:pt x="0" y="15151"/>
                </a:lnTo>
                <a:lnTo>
                  <a:pt x="13955" y="54226"/>
                </a:lnTo>
                <a:lnTo>
                  <a:pt x="68181" y="41068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252" name="Google Shape;252;g1f4797f022f_0_69"/>
          <p:cNvSpPr txBox="1"/>
          <p:nvPr/>
        </p:nvSpPr>
        <p:spPr>
          <a:xfrm rot="-2117124">
            <a:off x="7535759" y="2761193"/>
            <a:ext cx="2083097" cy="42850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 Courses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4797f022f_0_4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1f4797f022f_0_48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f4797f022f_0_4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1f4797f022f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f4797f022f_0_4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1f4797f022f_0_4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f4797f022f_0_48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g1f4797f022f_0_48"/>
          <p:cNvPicPr preferRelativeResize="0"/>
          <p:nvPr/>
        </p:nvPicPr>
        <p:blipFill rotWithShape="1">
          <a:blip r:embed="rId5">
            <a:alphaModFix/>
          </a:blip>
          <a:srcRect b="0" l="0" r="27645" t="23471"/>
          <a:stretch/>
        </p:blipFill>
        <p:spPr>
          <a:xfrm>
            <a:off x="5088775" y="1917825"/>
            <a:ext cx="6879725" cy="39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f4797f022f_0_48"/>
          <p:cNvSpPr/>
          <p:nvPr/>
        </p:nvSpPr>
        <p:spPr>
          <a:xfrm>
            <a:off x="180897" y="1623925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 will be checked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transitioning to Camp Bullis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7" name="Google Shape;267;g1f4797f022f_0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8921" y="1755750"/>
            <a:ext cx="4659449" cy="434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8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/>
          <p:nvPr/>
        </p:nvSpPr>
        <p:spPr>
          <a:xfrm>
            <a:off x="180898" y="1542875"/>
            <a:ext cx="6516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180901" y="1435338"/>
            <a:ext cx="73185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283972" y="1435338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Flights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 standardized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IMT/FTP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Shirt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 Jeans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Belt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Tennis Shoes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Watch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■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Jacket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4797f022f_0_3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f4797f022f_0_36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f4797f022f_0_3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1f4797f022f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f4797f022f_0_3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1f4797f022f_0_3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f4797f022f_0_36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Obstacle courses are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Hydration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 will be worn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Jewelry is permitted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Gloves will be worn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 yourself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lead an LRC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g1f4797f022f_0_3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4797f022f_0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f4797f022f_0_0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f4797f022f_0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1f4797f022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f4797f022f_0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1f4797f022f_0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f4797f022f_0_0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95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Helvetica Neue"/>
              <a:buChar char="•"/>
            </a:pPr>
            <a:r>
              <a:rPr b="0" i="0" lang="en-US" sz="2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 Definition</a:t>
            </a:r>
            <a:endParaRPr b="0" i="0" sz="23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95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Helvetica Neue"/>
              <a:buChar char="•"/>
            </a:pPr>
            <a:r>
              <a:rPr b="0" i="0" lang="en-US" sz="2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23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95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Helvetica Neue"/>
              <a:buChar char="•"/>
            </a:pPr>
            <a:r>
              <a:rPr b="0" i="0" lang="en-US" sz="2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</a:t>
            </a:r>
            <a:endParaRPr b="0" i="0" sz="23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95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Helvetica Neue"/>
              <a:buChar char="•"/>
            </a:pPr>
            <a:r>
              <a:rPr b="0" i="0" lang="en-US" sz="2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23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95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Helvetica Neue"/>
              <a:buChar char="•"/>
            </a:pPr>
            <a:r>
              <a:rPr b="0" i="0" lang="en-US" sz="2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23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957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Helvetica Neue"/>
              <a:buChar char="•"/>
            </a:pPr>
            <a:r>
              <a:rPr b="0" i="0" lang="en-US" sz="2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23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g1f4797f022f_0_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4797f022f_0_92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15" name="Google Shape;315;g1f4797f022f_0_92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1f4797f022f_0_92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/>
          <p:nvPr/>
        </p:nvSpPr>
        <p:spPr>
          <a:xfrm flipH="1" rot="10800000">
            <a:off x="1385027" y="5312471"/>
            <a:ext cx="9465722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228600" y="266700"/>
            <a:ext cx="11715900" cy="63057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 txBox="1"/>
          <p:nvPr/>
        </p:nvSpPr>
        <p:spPr>
          <a:xfrm>
            <a:off x="1728351" y="5531788"/>
            <a:ext cx="9122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>
            <a:off x="2722346" y="4450580"/>
            <a:ext cx="6791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5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5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525" y="366775"/>
            <a:ext cx="6190049" cy="4125251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8" y="320782"/>
            <a:ext cx="86044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1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b="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16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1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Timeline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1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Teams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1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Equipment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1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1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1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b="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</a:t>
            </a: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tions</a:t>
            </a:r>
            <a:endParaRPr b="0" i="0" sz="16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1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b="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16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1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b="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16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600"/>
              <a:buFont typeface="Helvetica Neue"/>
              <a:buChar char="•"/>
            </a:pPr>
            <a:r>
              <a:rPr b="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16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arrive at Brackenridge lot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NLT 0700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depart to 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0730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arrive at 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0800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LRCs will begin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0830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Breaks will be be administered hourly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LRCs will end at 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depart to UTSA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1210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4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ecf500882_0_1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8ecf500882_0_15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</a:t>
            </a: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8ecf500882_0_1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28ecf500882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8ecf500882_0_1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28ecf500882_0_1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8ecf500882_0_15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arrive at Brackenridge lot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NLT 0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630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Non-OPS 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depart to 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</a:t>
            </a: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b="0" i="0" lang="en-US" sz="24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Non-OPS will set up LRC materials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GMC Arrive to Lackland AFB at 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0800</a:t>
            </a:r>
            <a:endParaRPr b="0" i="0" sz="24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Begin Safety Briefing at 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0820</a:t>
            </a:r>
            <a:endParaRPr sz="24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Evaluators will get their group and transition to their station at 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0830</a:t>
            </a:r>
            <a:endParaRPr sz="24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Begin first phase of LRC Rotations at 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0840</a:t>
            </a:r>
            <a:endParaRPr sz="24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 LRC and cleanup area at </a:t>
            </a:r>
            <a:r>
              <a:rPr lang="en-US" sz="24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</a:t>
            </a:r>
            <a:endParaRPr sz="24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g28ecf500882_0_1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ecf500882_0_33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8ecf500882_0_33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8ecf500882_0_33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28ecf500882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8ecf500882_0_33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28ecf500882_0_3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8ecf500882_0_33"/>
          <p:cNvSpPr/>
          <p:nvPr/>
        </p:nvSpPr>
        <p:spPr>
          <a:xfrm>
            <a:off x="208520" y="1394825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78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-US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Accountability Team</a:t>
            </a:r>
            <a:endParaRPr sz="18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C/Anderson (Lead)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■"/>
            </a:pP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SQ/CC &amp; FLT/CC will report accountability to team lead before and after transiting between Lackland and UTSA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-US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 Team</a:t>
            </a:r>
            <a:endParaRPr sz="18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C/Garza (Lead)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■"/>
            </a:pP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Evaluators will man a single station and </a:t>
            </a: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</a:t>
            </a: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rotating groups each time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-US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Assembly Team</a:t>
            </a:r>
            <a:endParaRPr sz="18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C/Finley (Lead)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■"/>
            </a:pP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Responsible for helping POC get materials for each Scenario being used, and set up any tables/canopies.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-US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 Team</a:t>
            </a:r>
            <a:endParaRPr sz="1800" u="sng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C/Burns (Lead) 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■"/>
            </a:pPr>
            <a:r>
              <a:rPr lang="en-US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Responsible for going around the area making sure everyone is feeling well, and making sure everyone is hydrated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g28ecf500882_0_33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ecf500882_0_5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8ecf500882_0_51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28ecf500882_0_5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8ecf500882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8ecf500882_0_5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28ecf500882_0_5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8ecf500882_0_51"/>
          <p:cNvSpPr/>
          <p:nvPr/>
        </p:nvSpPr>
        <p:spPr>
          <a:xfrm>
            <a:off x="208520" y="1394825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Detachment Van can Transport the following items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19" lvl="0" marL="8458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2-3 Gallon Water Jugs 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19" lvl="0" marL="8458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2-3 Tables (the shed did have one table inside)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19" lvl="0" marL="8458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19" lvl="0" marL="84582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1-2 Canopies for shade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g28ecf500882_0_5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ecf500882_0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8ecf500882_0_0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8ecf500882_0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28ecf50088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8ecf500882_0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8ecf500882_0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8ecf500882_0_0"/>
          <p:cNvSpPr/>
          <p:nvPr/>
        </p:nvSpPr>
        <p:spPr>
          <a:xfrm>
            <a:off x="180897" y="1623925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GMC size 128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82 Helmets from Cadet Wing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 Helmets from LRS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≈ 30 Helmets to be rented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■"/>
            </a:pP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 on Randolph/Lackland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g28ecf500882_0_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ecf500882_0_6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8ecf500882_0_69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8ecf500882_0_6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28ecf500882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8ecf500882_0_69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28ecf500882_0_6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8ecf500882_0_69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g28ecf500882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0" y="2391063"/>
            <a:ext cx="11887200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8ecf500882_0_69"/>
          <p:cNvSpPr txBox="1"/>
          <p:nvPr/>
        </p:nvSpPr>
        <p:spPr>
          <a:xfrm>
            <a:off x="458525" y="1594875"/>
            <a:ext cx="114234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800"/>
              <a:buFont typeface="Helvetica Neue"/>
              <a:buChar char="●"/>
            </a:pPr>
            <a:r>
              <a:rPr lang="en-US" sz="2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 Groups of 9-10 Cadets</a:t>
            </a:r>
            <a:endParaRPr sz="2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"/>
          <p:cNvSpPr/>
          <p:nvPr/>
        </p:nvSpPr>
        <p:spPr>
          <a:xfrm>
            <a:off x="180897" y="1623925"/>
            <a:ext cx="59103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arrive at Brackenridge lot 4. at 0700.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Flight Commanders will take accountability and check required items</a:t>
            </a:r>
            <a:endParaRPr b="0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5920" lvl="0" marL="3886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GMC will separate into carpool groups and depart to </a:t>
            </a:r>
            <a:r>
              <a:rPr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 at 0730</a:t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597" y="1515276"/>
            <a:ext cx="5796004" cy="435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